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347" r:id="rId4"/>
    <p:sldId id="349" r:id="rId5"/>
    <p:sldId id="306" r:id="rId6"/>
    <p:sldId id="355" r:id="rId7"/>
    <p:sldId id="356" r:id="rId8"/>
    <p:sldId id="358" r:id="rId9"/>
    <p:sldId id="359" r:id="rId10"/>
    <p:sldId id="357" r:id="rId11"/>
    <p:sldId id="360" r:id="rId12"/>
    <p:sldId id="362" r:id="rId13"/>
    <p:sldId id="363" r:id="rId14"/>
    <p:sldId id="354" r:id="rId15"/>
    <p:sldId id="364" r:id="rId16"/>
    <p:sldId id="365" r:id="rId17"/>
    <p:sldId id="353" r:id="rId18"/>
    <p:sldId id="366" r:id="rId19"/>
    <p:sldId id="367" r:id="rId20"/>
    <p:sldId id="368" r:id="rId21"/>
    <p:sldId id="352" r:id="rId22"/>
    <p:sldId id="307" r:id="rId2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4" autoAdjust="0"/>
    <p:restoredTop sz="89777" autoAdjust="0"/>
  </p:normalViewPr>
  <p:slideViewPr>
    <p:cSldViewPr>
      <p:cViewPr varScale="1">
        <p:scale>
          <a:sx n="102" d="100"/>
          <a:sy n="102" d="100"/>
        </p:scale>
        <p:origin x="21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DCA98-92C0-4F48-89D1-3FD303C7CE35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F47EF-21AF-41BD-AB82-5A4B797CA3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7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Подробнее по ссылке на резюме. Оно обновляется и информация более актуальна.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64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73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91534A3C7251C9405CF94537ACCF30B.dms.sberbank.ru/991534A3C7251C9405CF94537ACCF30B-D440A21A956D124775E2C7E5463C2229-C73549E33849F65743C4A3DECCF72617/1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91534A3C7251C9405CF94537ACCF30B.dms.sberbank.ru/991534A3C7251C9405CF94537ACCF30B-D440A21A956D124775E2C7E5463C2229-C73549E33849F65743C4A3DECCF72617/1.png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11" name="Рисунок 10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4" name="Рисунок 13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  <p:pic>
        <p:nvPicPr>
          <p:cNvPr id="11" name="Рисунок 10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11.04.2024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danil2003.2043@gmail.co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551384" y="2204864"/>
            <a:ext cx="11386864" cy="244827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b="1"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712971" y="4572000"/>
            <a:ext cx="10793228" cy="172033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Студент: </a:t>
            </a:r>
            <a:r>
              <a:rPr lang="ru-RU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Голосуев</a:t>
            </a:r>
            <a:r>
              <a:rPr lang="ru-RU" dirty="0">
                <a:solidFill>
                  <a:srgbClr val="333F48"/>
                </a:solidFill>
                <a:latin typeface="SB Sans Text Light"/>
                <a:cs typeface="SB Sans Text Light"/>
              </a:rPr>
              <a:t> Данил Витальевич</a:t>
            </a:r>
            <a:endParaRPr lang="ru-RU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               </a:t>
            </a:r>
            <a:endParaRPr lang="ru-RU" sz="16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6ED87-35B9-4D44-BD5E-D3A5BFAB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3"/>
          <a:stretch/>
        </p:blipFill>
        <p:spPr bwMode="auto">
          <a:xfrm rot="16199999">
            <a:off x="320246" y="4318253"/>
            <a:ext cx="1464205" cy="1866025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FE5BB39-F6A6-43BC-BA7E-53FDB72933B3}"/>
              </a:ext>
            </a:extLst>
          </p:cNvPr>
          <p:cNvSpPr>
            <a:spLocks/>
          </p:cNvSpPr>
          <p:nvPr/>
        </p:nvSpPr>
        <p:spPr bwMode="auto">
          <a:xfrm>
            <a:off x="4844008" y="1052736"/>
            <a:ext cx="55724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Java </a:t>
            </a:r>
            <a:r>
              <a:rPr lang="ru-RU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школа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DADD-D012-4924-B434-0AFD0AB713F0}"/>
              </a:ext>
            </a:extLst>
          </p:cNvPr>
          <p:cNvSpPr txBox="1"/>
          <p:nvPr/>
        </p:nvSpPr>
        <p:spPr>
          <a:xfrm>
            <a:off x="10488488" y="6292334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dirty="0">
                <a:solidFill>
                  <a:srgbClr val="333F48"/>
                </a:solidFill>
                <a:latin typeface="SB Sans Text Light"/>
                <a:cs typeface="SB Sans Text Light"/>
              </a:rPr>
              <a:t>11.04.2024</a:t>
            </a:r>
            <a:endParaRPr lang="ru-RU" sz="18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8016" y="2292164"/>
            <a:ext cx="10668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000" i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Курсовая работа – </a:t>
            </a:r>
            <a:r>
              <a:rPr lang="ru-RU" sz="4000" i="1" dirty="0">
                <a:solidFill>
                  <a:srgbClr val="333F48"/>
                </a:solidFill>
                <a:latin typeface="SB Sans Display Semibold"/>
              </a:rPr>
              <a:t>«Онлайн-платформа с алгоритмическими задачами по программированию»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кода онлайн компилятором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49473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4346044" y="2270226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Task-Runner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6674884" y="2270226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54" y="24660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10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12" y="2455951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66967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59330"/>
            <a:ext cx="6696744" cy="0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39416" y="1628800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5" y="3647772"/>
            <a:ext cx="251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6104738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7356199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8607660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7264905" y="1989888"/>
            <a:ext cx="1218832" cy="384467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63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496944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добавить новый язык?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B1ACA-065D-4E6A-8406-3E44136AC6BA}"/>
              </a:ext>
            </a:extLst>
          </p:cNvPr>
          <p:cNvSpPr txBox="1"/>
          <p:nvPr/>
        </p:nvSpPr>
        <p:spPr>
          <a:xfrm>
            <a:off x="7824192" y="141277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Сформируйте команду для создания контейнера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Укажите название файла для пользовательского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E35D8-D499-428F-9087-DDF41DED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344" y="1790877"/>
            <a:ext cx="7541482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BDAF-EE00-402D-8EB2-53A03394DB35}"/>
              </a:ext>
            </a:extLst>
          </p:cNvPr>
          <p:cNvSpPr txBox="1"/>
          <p:nvPr/>
        </p:nvSpPr>
        <p:spPr>
          <a:xfrm>
            <a:off x="191344" y="10120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Довольно просто. Вот пример для </a:t>
            </a:r>
            <a:r>
              <a:rPr lang="en-US"/>
              <a:t>JavaScript</a:t>
            </a:r>
            <a:r>
              <a:rPr lang="ru-RU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79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тестирование кода задачи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26335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0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15786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7550346" y="2260845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9879186" y="2260845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56" y="2456682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38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4" y="2446570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621826" y="2091177"/>
            <a:ext cx="2617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296305" y="1626178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159602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411063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662524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457599" y="1883312"/>
            <a:ext cx="1042168" cy="3844674"/>
          </a:xfrm>
          <a:prstGeom prst="leftBrace">
            <a:avLst>
              <a:gd name="adj1" fmla="val 8333"/>
              <a:gd name="adj2" fmla="val 1685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0D4EFD9-341E-425C-9E4B-A5A7A7EFF3D8}"/>
              </a:ext>
            </a:extLst>
          </p:cNvPr>
          <p:cNvCxnSpPr/>
          <p:nvPr/>
        </p:nvCxnSpPr>
        <p:spPr>
          <a:xfrm>
            <a:off x="3022824" y="3212976"/>
            <a:ext cx="0" cy="15121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F9525E0-BAAC-42D1-AE6D-DACEFD6837D7}"/>
              </a:ext>
            </a:extLst>
          </p:cNvPr>
          <p:cNvSpPr/>
          <p:nvPr/>
        </p:nvSpPr>
        <p:spPr>
          <a:xfrm>
            <a:off x="2159471" y="4797152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RDBMS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B8977-D837-402B-B8C4-E0F5A97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17" y="4897790"/>
            <a:ext cx="715659" cy="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B557-97B9-4ED2-9682-D0C2F417F1C5}"/>
              </a:ext>
            </a:extLst>
          </p:cNvPr>
          <p:cNvSpPr txBox="1"/>
          <p:nvPr/>
        </p:nvSpPr>
        <p:spPr>
          <a:xfrm>
            <a:off x="5389500" y="4237644"/>
            <a:ext cx="249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Кастомные</a:t>
            </a:r>
            <a:r>
              <a:rPr lang="ru-RU" dirty="0"/>
              <a:t> образы с предустановленными библиотеками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D3C3428-24D6-4B9A-B944-6A15F0796BAC}"/>
              </a:ext>
            </a:extLst>
          </p:cNvPr>
          <p:cNvCxnSpPr>
            <a:cxnSpLocks/>
          </p:cNvCxnSpPr>
          <p:nvPr/>
        </p:nvCxnSpPr>
        <p:spPr>
          <a:xfrm flipV="1">
            <a:off x="7867888" y="1941206"/>
            <a:ext cx="3659741" cy="1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F8C7A27A-CCD2-4DE9-969E-BF71850C0937}"/>
              </a:ext>
            </a:extLst>
          </p:cNvPr>
          <p:cNvSpPr/>
          <p:nvPr/>
        </p:nvSpPr>
        <p:spPr>
          <a:xfrm>
            <a:off x="4928918" y="2270225"/>
            <a:ext cx="1628258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Kafka</a:t>
            </a:r>
            <a:endParaRPr lang="ru-RU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7B1F07-38B3-4FFD-9F76-44727867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47" y="2417274"/>
            <a:ext cx="812706" cy="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4BA68BC-DB48-46D6-8ED4-45D101EC4C6A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3861841" y="2692893"/>
            <a:ext cx="1067077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CE3C30D-973B-4880-9427-C8EA9CAD11DA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557176" y="2692893"/>
            <a:ext cx="993170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DFD2195F-1893-4613-A5DD-D536090BBAC7}"/>
              </a:ext>
            </a:extLst>
          </p:cNvPr>
          <p:cNvSpPr/>
          <p:nvPr/>
        </p:nvSpPr>
        <p:spPr>
          <a:xfrm rot="5400000">
            <a:off x="9703257" y="3270975"/>
            <a:ext cx="487926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CC449F9-750C-4BC0-9ECB-5E863CBE9057}"/>
              </a:ext>
            </a:extLst>
          </p:cNvPr>
          <p:cNvSpPr/>
          <p:nvPr/>
        </p:nvSpPr>
        <p:spPr>
          <a:xfrm>
            <a:off x="9150358" y="5627843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junit.xml</a:t>
            </a:r>
            <a:endParaRPr lang="ru-RU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55DCADDA-75EE-485E-BB8F-C7B4965F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84" y="5805323"/>
            <a:ext cx="573016" cy="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92C6DD-237A-4CA4-B24C-3D9BBD00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t="35039" r="45800" b="34315"/>
          <a:stretch/>
        </p:blipFill>
        <p:spPr bwMode="auto">
          <a:xfrm>
            <a:off x="9355475" y="5991777"/>
            <a:ext cx="329433" cy="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ECA6E5-9163-46C6-A0E2-1FAA60FB2CA3}"/>
              </a:ext>
            </a:extLst>
          </p:cNvPr>
          <p:cNvSpPr txBox="1"/>
          <p:nvPr/>
        </p:nvSpPr>
        <p:spPr>
          <a:xfrm>
            <a:off x="5380506" y="5627843"/>
            <a:ext cx="30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с результатами тестов в универсальном* формате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33FA60-3962-49C2-AAAB-5DDFAB56CFFD}"/>
              </a:ext>
            </a:extLst>
          </p:cNvPr>
          <p:cNvSpPr txBox="1"/>
          <p:nvPr/>
        </p:nvSpPr>
        <p:spPr>
          <a:xfrm>
            <a:off x="8549609" y="129081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Копируем в контейнер проект с задачей</a:t>
            </a:r>
          </a:p>
        </p:txBody>
      </p:sp>
    </p:spTree>
    <p:extLst>
      <p:ext uri="{BB962C8B-B14F-4D97-AF65-F5344CB8AC3E}">
        <p14:creationId xmlns:p14="http://schemas.microsoft.com/office/powerpoint/2010/main" val="1571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База данных очень простая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086-25B5-443D-968F-E2AE12FD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824536" cy="458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6960096" y="155679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solution </a:t>
            </a:r>
            <a:r>
              <a:rPr lang="ru-RU" dirty="0"/>
              <a:t>содержит решения отправленные пользователями. </a:t>
            </a:r>
          </a:p>
          <a:p>
            <a:endParaRPr lang="ru-RU" dirty="0"/>
          </a:p>
          <a:p>
            <a:r>
              <a:rPr lang="ru-RU" dirty="0"/>
              <a:t>Таблица </a:t>
            </a:r>
            <a:r>
              <a:rPr lang="en-US" dirty="0" err="1"/>
              <a:t>solution_result</a:t>
            </a:r>
            <a:r>
              <a:rPr lang="en-US" dirty="0"/>
              <a:t> </a:t>
            </a:r>
            <a:r>
              <a:rPr lang="ru-RU" dirty="0"/>
              <a:t>содержит результаты тестирования решений.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Связь 1:1</a:t>
            </a:r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31A2355-4403-4EF0-811A-DBB48441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6" y="3140968"/>
            <a:ext cx="756084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Javascript</a:t>
            </a:r>
            <a:endParaRPr kumimoji="0" lang="en-US" altLang="ru-RU" sz="1400" b="1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jest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="0.193"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undefined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="2024-02-02T17:16:07"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="0.162"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="0.002"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120765"/>
            <a:ext cx="761939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5A6EB-EEAD-4B4F-A7DC-8AA53D3F8653}"/>
              </a:ext>
            </a:extLst>
          </p:cNvPr>
          <p:cNvSpPr txBox="1"/>
          <p:nvPr/>
        </p:nvSpPr>
        <p:spPr>
          <a:xfrm>
            <a:off x="8616280" y="1484784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тестов похожи, но отличаются.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использовал схему </a:t>
            </a:r>
            <a:r>
              <a:rPr lang="en-US" dirty="0"/>
              <a:t>jenkins-junit.xml</a:t>
            </a:r>
            <a:r>
              <a:rPr lang="ru-RU" dirty="0"/>
              <a:t>, найденную в репозитории </a:t>
            </a:r>
            <a:r>
              <a:rPr lang="en-US" dirty="0"/>
              <a:t>junit5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0" y="-243408"/>
            <a:ext cx="10728324" cy="1325563"/>
          </a:xfrm>
        </p:spPr>
        <p:txBody>
          <a:bodyPr/>
          <a:lstStyle/>
          <a:p>
            <a:r>
              <a:rPr lang="ru-RU" dirty="0"/>
              <a:t>Как добавить новый язык?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5E331-E556-436C-B5BF-F2F2694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6768752" cy="516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09CA-4ED9-4F18-92B6-9A2805F47467}"/>
              </a:ext>
            </a:extLst>
          </p:cNvPr>
          <p:cNvSpPr txBox="1"/>
          <p:nvPr/>
        </p:nvSpPr>
        <p:spPr>
          <a:xfrm>
            <a:off x="7884340" y="98072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решением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название образа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отчетом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метод по извлечению данных из отчета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4EB-9736-4F2B-8741-78486967C2DF}"/>
              </a:ext>
            </a:extLst>
          </p:cNvPr>
          <p:cNvSpPr txBox="1"/>
          <p:nvPr/>
        </p:nvSpPr>
        <p:spPr>
          <a:xfrm>
            <a:off x="7932323" y="3573016"/>
            <a:ext cx="3876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также...</a:t>
            </a:r>
          </a:p>
          <a:p>
            <a:r>
              <a:rPr lang="ru-RU" dirty="0"/>
              <a:t>Соберите образ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</a:t>
            </a:r>
            <a:r>
              <a:rPr lang="ru-RU" dirty="0"/>
              <a:t>вашего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Тестовый фреймворк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Адаптер для формирования отчетов в формате </a:t>
            </a:r>
            <a:r>
              <a:rPr lang="en-US" dirty="0"/>
              <a:t>junit.xml</a:t>
            </a:r>
            <a:endParaRPr lang="ru-RU" dirty="0"/>
          </a:p>
          <a:p>
            <a:r>
              <a:rPr lang="ru-RU" dirty="0"/>
              <a:t>Требуется, чтобы контейнеры данного образа: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Запускались быстро*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требовали интернета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286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хранятся задачи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2"/>
            <a:ext cx="2895128" cy="19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 Пока тут только задачки.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</a:t>
            </a:r>
            <a:r>
              <a:rPr lang="en-US" sz="4000" dirty="0" err="1">
                <a:solidFill>
                  <a:srgbClr val="333F48"/>
                </a:solidFill>
              </a:rPr>
              <a:t>manifest.yaml</a:t>
            </a:r>
            <a:r>
              <a:rPr lang="en-US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04" y="854587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для задачи </a:t>
            </a:r>
            <a:r>
              <a:rPr lang="en-US" dirty="0"/>
              <a:t>“Two sum”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problem.schema.json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8" y="813510"/>
            <a:ext cx="280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Подсказка </a:t>
            </a:r>
            <a:r>
              <a:rPr lang="en-US" dirty="0"/>
              <a:t>Idea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ru-RU" dirty="0"/>
              <a:t>для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115741" y="3935721"/>
            <a:ext cx="15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Работает </a:t>
            </a:r>
            <a:endParaRPr lang="en-US" dirty="0"/>
          </a:p>
          <a:p>
            <a:r>
              <a:rPr lang="en-US" dirty="0"/>
              <a:t>autocomplete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23392" y="6237312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Валидация файлов </a:t>
            </a:r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json-schema </a:t>
            </a:r>
            <a:r>
              <a:rPr lang="ru-RU" dirty="0"/>
              <a:t>позволяет избежать ввода ошибочных данных*</a:t>
            </a:r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реализация задачи на языке?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Контентный репозиторий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0EB8-0450-4EA8-806D-7A0FF6369653}"/>
              </a:ext>
            </a:extLst>
          </p:cNvPr>
          <p:cNvSpPr txBox="1"/>
          <p:nvPr/>
        </p:nvSpPr>
        <p:spPr>
          <a:xfrm>
            <a:off x="5303912" y="2065828"/>
            <a:ext cx="6336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Менеджмент данных через </a:t>
            </a:r>
            <a:r>
              <a:rPr lang="en-US" dirty="0" err="1"/>
              <a:t>github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репозиториев, </a:t>
            </a:r>
            <a:r>
              <a:rPr lang="en-US" dirty="0"/>
              <a:t>push</a:t>
            </a:r>
            <a:r>
              <a:rPr lang="ru-RU" dirty="0"/>
              <a:t>, добавление/удаление участников, управление доступами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Управление</a:t>
            </a:r>
            <a:r>
              <a:rPr lang="en-US" dirty="0"/>
              <a:t> private/public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Версионирование</a:t>
            </a:r>
            <a:r>
              <a:rPr lang="ru-RU" dirty="0"/>
              <a:t> через </a:t>
            </a:r>
            <a:r>
              <a:rPr lang="en-US" dirty="0"/>
              <a:t>git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Ветки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Откат/накат версий</a:t>
            </a:r>
          </a:p>
          <a:p>
            <a:r>
              <a:rPr lang="ru-RU" dirty="0"/>
              <a:t>Это базовый набор операций, которые не дает ни одна </a:t>
            </a:r>
            <a:r>
              <a:rPr lang="en-US" dirty="0"/>
              <a:t>CMS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задаче это текст + код. </a:t>
            </a:r>
            <a:r>
              <a:rPr lang="en-US" dirty="0"/>
              <a:t>Git </a:t>
            </a:r>
            <a:r>
              <a:rPr lang="ru-RU" dirty="0"/>
              <a:t>отлично работает с текстом.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работать в удобном для себя редакторе. Нет привязки к интерфейсу </a:t>
            </a:r>
            <a:r>
              <a:rPr lang="ru-RU" dirty="0" err="1"/>
              <a:t>админки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свободно </a:t>
            </a:r>
            <a:r>
              <a:rPr lang="ru-RU" dirty="0" err="1"/>
              <a:t>копипастить</a:t>
            </a:r>
            <a:r>
              <a:rPr lang="ru-RU" dirty="0"/>
              <a:t> фрагменты контента.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/>
          </p:cNvSpPr>
          <p:nvPr/>
        </p:nvSpPr>
        <p:spPr bwMode="auto">
          <a:xfrm>
            <a:off x="5879976" y="117106"/>
            <a:ext cx="6408712" cy="1322666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4000" dirty="0" err="1">
                <a:solidFill>
                  <a:srgbClr val="333F48"/>
                </a:solidFill>
                <a:latin typeface="SB Sans Display Light"/>
                <a:cs typeface="SB Sans Display Light"/>
              </a:rPr>
              <a:t>Голосуев</a:t>
            </a:r>
            <a:r>
              <a:rPr lang="ru-RU" sz="4000" dirty="0">
                <a:solidFill>
                  <a:srgbClr val="333F48"/>
                </a:solidFill>
                <a:latin typeface="SB Sans Display Light"/>
                <a:cs typeface="SB Sans Display Light"/>
              </a:rPr>
              <a:t> Данил Витальевич</a:t>
            </a:r>
          </a:p>
          <a:p>
            <a:pPr>
              <a:lnSpc>
                <a:spcPct val="100000"/>
              </a:lnSpc>
              <a:defRPr/>
            </a:pPr>
            <a:r>
              <a:rPr lang="ru-RU" sz="2400" i="1" dirty="0"/>
              <a:t>Старший ИТ инженер </a:t>
            </a:r>
            <a:r>
              <a:rPr lang="en-US" sz="2400" i="1" dirty="0"/>
              <a:t>/ Junior Java</a:t>
            </a:r>
            <a:endParaRPr sz="2400" i="1" dirty="0"/>
          </a:p>
        </p:txBody>
      </p:sp>
      <p:sp>
        <p:nvSpPr>
          <p:cNvPr id="14" name="TextBox 35"/>
          <p:cNvSpPr>
            <a:spLocks/>
          </p:cNvSpPr>
          <p:nvPr/>
        </p:nvSpPr>
        <p:spPr bwMode="auto">
          <a:xfrm>
            <a:off x="6042791" y="3503672"/>
            <a:ext cx="137450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12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0DCCFB52-7D2B-4BA7-8FE3-E7C19E14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44" t="28773" r="16232" b="18899"/>
          <a:stretch/>
        </p:blipFill>
        <p:spPr bwMode="auto">
          <a:xfrm rot="16199999">
            <a:off x="5839810" y="1802782"/>
            <a:ext cx="768257" cy="733293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:a16="http://schemas.microsoft.com/office/drawing/2014/main" id="{4DE54BB7-929A-4B8A-9DA0-D0EEC7053A84}"/>
              </a:ext>
            </a:extLst>
          </p:cNvPr>
          <p:cNvSpPr>
            <a:spLocks/>
          </p:cNvSpPr>
          <p:nvPr/>
        </p:nvSpPr>
        <p:spPr bwMode="auto">
          <a:xfrm>
            <a:off x="6999013" y="2070209"/>
            <a:ext cx="3816424" cy="38683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>
                <a:latin typeface="SBSansText-Light"/>
                <a:cs typeface="SBSansText-Light"/>
              </a:rPr>
              <a:t>Готов к командировкам</a:t>
            </a:r>
          </a:p>
        </p:txBody>
      </p:sp>
      <p:pic>
        <p:nvPicPr>
          <p:cNvPr id="22" name="Рисунок 12">
            <a:extLst>
              <a:ext uri="{FF2B5EF4-FFF2-40B4-BE49-F238E27FC236}">
                <a16:creationId xmlns:a16="http://schemas.microsoft.com/office/drawing/2014/main" id="{436EC55F-517B-4FC1-85F8-ED7FCD66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03" t="24797" r="21644" b="15908"/>
          <a:stretch/>
        </p:blipFill>
        <p:spPr bwMode="auto">
          <a:xfrm rot="16199999">
            <a:off x="5916134" y="1099190"/>
            <a:ext cx="672171" cy="733291"/>
          </a:xfrm>
          <a:prstGeom prst="rect">
            <a:avLst/>
          </a:prstGeom>
        </p:spPr>
      </p:pic>
      <p:sp>
        <p:nvSpPr>
          <p:cNvPr id="23" name="object 26">
            <a:extLst>
              <a:ext uri="{FF2B5EF4-FFF2-40B4-BE49-F238E27FC236}">
                <a16:creationId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6962979" y="1328091"/>
            <a:ext cx="3502449" cy="37298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 err="1">
                <a:latin typeface="SBSansText-Light"/>
                <a:cs typeface="SBSansText-Light"/>
              </a:rPr>
              <a:t>Ростов</a:t>
            </a:r>
            <a:r>
              <a:rPr lang="ru-RU" sz="2400" spc="-5" dirty="0">
                <a:latin typeface="SBSansText-Light"/>
                <a:cs typeface="SBSansText-Light"/>
              </a:rPr>
              <a:t>-На-Дону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D1253D-2E3F-4357-A3C7-FF90F8F21E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8" t="26096" r="19808" b="21575"/>
          <a:stretch/>
        </p:blipFill>
        <p:spPr bwMode="auto">
          <a:xfrm rot="16199999">
            <a:off x="5825881" y="2626528"/>
            <a:ext cx="922315" cy="794412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00AF5FF0-543F-426D-85A1-4D4DBAB934D8}"/>
              </a:ext>
            </a:extLst>
          </p:cNvPr>
          <p:cNvSpPr>
            <a:spLocks/>
          </p:cNvSpPr>
          <p:nvPr/>
        </p:nvSpPr>
        <p:spPr bwMode="auto">
          <a:xfrm>
            <a:off x="6999013" y="2889034"/>
            <a:ext cx="4590791" cy="64171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Последний год обучения в ВУЗ-е ДГТУ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«Программная инженерия»</a:t>
            </a: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53BB67C-6BE9-45B5-B1FA-AD1EE9AB42E3}"/>
              </a:ext>
            </a:extLst>
          </p:cNvPr>
          <p:cNvSpPr>
            <a:spLocks/>
          </p:cNvSpPr>
          <p:nvPr/>
        </p:nvSpPr>
        <p:spPr bwMode="auto">
          <a:xfrm>
            <a:off x="7071021" y="3985794"/>
            <a:ext cx="4590791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дней работаю в «</a:t>
            </a:r>
            <a:r>
              <a:rPr lang="ru-RU" sz="2000" spc="-5" dirty="0" err="1">
                <a:latin typeface="SBSansText-Light"/>
                <a:cs typeface="SBSansText-Light"/>
              </a:rPr>
              <a:t>СберТехе</a:t>
            </a:r>
            <a:r>
              <a:rPr lang="ru-RU" sz="2000" spc="-5" dirty="0">
                <a:latin typeface="SBSansText-Light"/>
                <a:cs typeface="SBSansText-Light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1282C-1EE6-4516-8528-4C3B699AF9DB}"/>
              </a:ext>
            </a:extLst>
          </p:cNvPr>
          <p:cNvSpPr txBox="1"/>
          <p:nvPr/>
        </p:nvSpPr>
        <p:spPr>
          <a:xfrm>
            <a:off x="6786418" y="5945055"/>
            <a:ext cx="5649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360000"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Email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: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  <a:hlinkClick r:id="rId6"/>
              </a:rPr>
              <a:t>danil2003.2043@gmail.com</a:t>
            </a:r>
            <a:b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</a:b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Резюме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: https://kemper0110.github.io/resume/</a:t>
            </a:r>
            <a:endParaRPr lang="ru-RU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E95B28-B2FC-43A5-8B6E-FD95AA24B1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33"/>
          <a:stretch/>
        </p:blipFill>
        <p:spPr bwMode="auto">
          <a:xfrm rot="16199999">
            <a:off x="5851880" y="5514579"/>
            <a:ext cx="1214224" cy="1270501"/>
          </a:xfrm>
          <a:prstGeom prst="rect">
            <a:avLst/>
          </a:prstGeom>
        </p:spPr>
      </p:pic>
      <p:sp>
        <p:nvSpPr>
          <p:cNvPr id="19" name="TextBox 35">
            <a:extLst>
              <a:ext uri="{FF2B5EF4-FFF2-40B4-BE49-F238E27FC236}">
                <a16:creationId xmlns:a16="http://schemas.microsoft.com/office/drawing/2014/main" id="{5E112C23-3247-4750-B14A-943A305AE855}"/>
              </a:ext>
            </a:extLst>
          </p:cNvPr>
          <p:cNvSpPr>
            <a:spLocks/>
          </p:cNvSpPr>
          <p:nvPr/>
        </p:nvSpPr>
        <p:spPr bwMode="auto">
          <a:xfrm>
            <a:off x="6100406" y="4493625"/>
            <a:ext cx="180020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0.5+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96035DE-DB7E-4A03-A568-62EAA55D76F0}"/>
              </a:ext>
            </a:extLst>
          </p:cNvPr>
          <p:cNvSpPr>
            <a:spLocks/>
          </p:cNvSpPr>
          <p:nvPr/>
        </p:nvSpPr>
        <p:spPr bwMode="auto">
          <a:xfrm>
            <a:off x="7647085" y="4974786"/>
            <a:ext cx="1800200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Лет общий стаж</a:t>
            </a:r>
          </a:p>
        </p:txBody>
      </p:sp>
      <p:pic>
        <p:nvPicPr>
          <p:cNvPr id="28" name="Рисунок 10">
            <a:extLst>
              <a:ext uri="{FF2B5EF4-FFF2-40B4-BE49-F238E27FC236}">
                <a16:creationId xmlns:a16="http://schemas.microsoft.com/office/drawing/2014/main" id="{E7AF1F4B-F93B-4DD5-879F-EC6D90FBB1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475" t="26879" r="30179" b="20793"/>
          <a:stretch/>
        </p:blipFill>
        <p:spPr bwMode="auto">
          <a:xfrm rot="16199999">
            <a:off x="188715" y="5562891"/>
            <a:ext cx="1257119" cy="1333099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8A842FD2-7A7C-402A-9652-4A5C911EEBA6}"/>
              </a:ext>
            </a:extLst>
          </p:cNvPr>
          <p:cNvSpPr>
            <a:spLocks/>
          </p:cNvSpPr>
          <p:nvPr/>
        </p:nvSpPr>
        <p:spPr bwMode="auto">
          <a:xfrm>
            <a:off x="1631504" y="5824568"/>
            <a:ext cx="4590791" cy="6288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Обожаю программирование и цифры, и поэтому хочу работать в ИТ.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580C2-8246-4E8B-9199-36480DA554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266" r="-446" b="15499"/>
          <a:stretch/>
        </p:blipFill>
        <p:spPr>
          <a:xfrm>
            <a:off x="1202846" y="1106818"/>
            <a:ext cx="3339270" cy="333927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Совместное редактирование на </a:t>
            </a:r>
            <a:r>
              <a:rPr lang="ru-RU" sz="4000" dirty="0" err="1">
                <a:solidFill>
                  <a:srgbClr val="333F48"/>
                </a:solidFill>
              </a:rPr>
              <a:t>фронтенде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08B42-CF2E-487D-A556-7AB94EC20B66}"/>
              </a:ext>
            </a:extLst>
          </p:cNvPr>
          <p:cNvSpPr txBox="1"/>
          <p:nvPr/>
        </p:nvSpPr>
        <p:spPr>
          <a:xfrm>
            <a:off x="407368" y="1484784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библиотека </a:t>
            </a:r>
            <a:r>
              <a:rPr lang="en-US" dirty="0" err="1"/>
              <a:t>Yjs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биндингом</a:t>
            </a:r>
            <a:r>
              <a:rPr lang="en-US" dirty="0"/>
              <a:t> </a:t>
            </a:r>
            <a:r>
              <a:rPr lang="en-US" dirty="0" err="1"/>
              <a:t>SyncedStore</a:t>
            </a:r>
            <a:r>
              <a:rPr lang="ru-RU" dirty="0"/>
              <a:t> под</a:t>
            </a:r>
            <a:r>
              <a:rPr lang="en-US" dirty="0"/>
              <a:t> React.</a:t>
            </a:r>
          </a:p>
          <a:p>
            <a:endParaRPr lang="en-US" dirty="0"/>
          </a:p>
          <a:p>
            <a:r>
              <a:rPr lang="ru-RU" dirty="0" err="1"/>
              <a:t>Yjs</a:t>
            </a:r>
            <a:r>
              <a:rPr lang="ru-RU" dirty="0"/>
              <a:t> - это фреймворк для совместного редактирования. Она предоставляет Разделяемые Типы, которыми можно манипулировать, как и любыми другими типами данных. Но они синхронизируются автоматически!</a:t>
            </a:r>
          </a:p>
          <a:p>
            <a:endParaRPr lang="ru-RU" dirty="0"/>
          </a:p>
          <a:p>
            <a:r>
              <a:rPr lang="ru-RU" dirty="0"/>
              <a:t>Есть библиотеки с провайдерами для обмена данными </a:t>
            </a:r>
            <a:r>
              <a:rPr lang="en-US" dirty="0" err="1"/>
              <a:t>Websocket</a:t>
            </a:r>
            <a:r>
              <a:rPr lang="ru-RU" dirty="0"/>
              <a:t>, </a:t>
            </a:r>
            <a:r>
              <a:rPr lang="en-US" dirty="0"/>
              <a:t>WebRTC</a:t>
            </a:r>
            <a:r>
              <a:rPr lang="ru-RU" dirty="0"/>
              <a:t> и др.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данного проекта лучше показал себя </a:t>
            </a:r>
            <a:r>
              <a:rPr lang="en-US" dirty="0" err="1"/>
              <a:t>Websocket</a:t>
            </a:r>
            <a:r>
              <a:rPr lang="ru-RU" dirty="0"/>
              <a:t>. </a:t>
            </a:r>
          </a:p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ru-RU" dirty="0"/>
              <a:t>проще отлаживать, чем </a:t>
            </a:r>
            <a:r>
              <a:rPr lang="en-US" dirty="0"/>
              <a:t>WebRTC</a:t>
            </a:r>
            <a:r>
              <a:rPr lang="ru-RU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EAF38-5F57-4BD8-B262-18E1C2D6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160" y="1499223"/>
            <a:ext cx="1080120" cy="12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462443" y="2996952"/>
            <a:ext cx="11161240" cy="13265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Спасибо за внимание!</a:t>
            </a:r>
            <a:r>
              <a:rPr lang="en-US" sz="600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Light"/>
                <a:ea typeface="+mj-ea"/>
                <a:cs typeface="SB Sans Display Light"/>
              </a:rPr>
              <a:t> </a:t>
            </a:r>
            <a:endParaRPr lang="ru-RU" sz="1600" dirty="0"/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18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План проекта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40111" y="958274"/>
            <a:ext cx="11960545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D9B929B-4B69-43A2-88BA-CA66983BAB05}"/>
              </a:ext>
            </a:extLst>
          </p:cNvPr>
          <p:cNvSpPr/>
          <p:nvPr/>
        </p:nvSpPr>
        <p:spPr bwMode="auto">
          <a:xfrm>
            <a:off x="-3296" y="639687"/>
            <a:ext cx="11960545" cy="6097906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lang="ru-RU" dirty="0"/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41E6CF51-7C08-4948-BE8D-3AC2595CA00D}"/>
              </a:ext>
            </a:extLst>
          </p:cNvPr>
          <p:cNvSpPr>
            <a:spLocks/>
          </p:cNvSpPr>
          <p:nvPr/>
        </p:nvSpPr>
        <p:spPr bwMode="auto">
          <a:xfrm>
            <a:off x="1415480" y="2142407"/>
            <a:ext cx="8689909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>
                <a:latin typeface="SBSansText-Light"/>
                <a:cs typeface="SBSansText-Light"/>
              </a:rPr>
              <a:t>Фичи онлайн-платформы. 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39F18E2F-64B0-46B3-BFCE-A498DAD536BA}"/>
              </a:ext>
            </a:extLst>
          </p:cNvPr>
          <p:cNvSpPr>
            <a:spLocks/>
          </p:cNvSpPr>
          <p:nvPr/>
        </p:nvSpPr>
        <p:spPr bwMode="auto">
          <a:xfrm>
            <a:off x="1415480" y="3158935"/>
            <a:ext cx="9988893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Описание деталей реализации онлайн-платформы. 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86212FD8-B651-405D-8E12-CCCEB501EED8}"/>
              </a:ext>
            </a:extLst>
          </p:cNvPr>
          <p:cNvSpPr>
            <a:spLocks/>
          </p:cNvSpPr>
          <p:nvPr/>
        </p:nvSpPr>
        <p:spPr bwMode="auto">
          <a:xfrm>
            <a:off x="142852" y="1688778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01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8AEFDD10-4264-48BB-81BB-E120AE25E70D}"/>
              </a:ext>
            </a:extLst>
          </p:cNvPr>
          <p:cNvSpPr>
            <a:spLocks/>
          </p:cNvSpPr>
          <p:nvPr/>
        </p:nvSpPr>
        <p:spPr bwMode="auto">
          <a:xfrm>
            <a:off x="149319" y="2692377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02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CBA108A-C7F6-499D-BB64-F455B9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38" t="26096" r="19808" b="21575"/>
          <a:stretch/>
        </p:blipFill>
        <p:spPr bwMode="auto">
          <a:xfrm rot="16199999">
            <a:off x="95012" y="715854"/>
            <a:ext cx="1098478" cy="9461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239046A-E6F0-43E6-B176-08CC1BBF49E0}"/>
              </a:ext>
            </a:extLst>
          </p:cNvPr>
          <p:cNvSpPr txBox="1"/>
          <p:nvPr/>
        </p:nvSpPr>
        <p:spPr bwMode="auto">
          <a:xfrm>
            <a:off x="1254858" y="1063117"/>
            <a:ext cx="11189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latin typeface="SBSansText-Light"/>
                <a:cs typeface="SBSansText-Light"/>
              </a:rPr>
              <a:t>Онлайн-платформа с алгоритмическими задачами по программированию</a:t>
            </a:r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https://github.com/kemper0110/supreme-code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01851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Запускайте свои программы онлайн</a:t>
            </a:r>
            <a:endParaRPr lang="ru-RU" sz="1600" dirty="0"/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Поддержка языков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2570C-DB57-423F-9546-D926715ED73E}"/>
              </a:ext>
            </a:extLst>
          </p:cNvPr>
          <p:cNvSpPr txBox="1"/>
          <p:nvPr/>
        </p:nvSpPr>
        <p:spPr>
          <a:xfrm>
            <a:off x="8551313" y="3351764"/>
            <a:ext cx="3737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main(String...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supremecode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from java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Thread.sleep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Решайте алгоритмические задачи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Результаты тестирования решения приходят автоматически.</a:t>
            </a:r>
          </a:p>
          <a:p>
            <a:r>
              <a:rPr lang="ru-RU" sz="2000" dirty="0"/>
              <a:t>Перезагрузка страницы не нужна.</a:t>
            </a:r>
          </a:p>
        </p:txBody>
      </p:sp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BB01F00E-BC95-443F-83AD-7F34B6599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74" y="1052736"/>
            <a:ext cx="8568952" cy="435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C02A7-644F-4992-A9EE-77D0BC18331F}"/>
              </a:ext>
            </a:extLst>
          </p:cNvPr>
          <p:cNvSpPr txBox="1"/>
          <p:nvPr/>
        </p:nvSpPr>
        <p:spPr bwMode="auto">
          <a:xfrm>
            <a:off x="8040216" y="5407504"/>
            <a:ext cx="9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2400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333F48"/>
                </a:solidFill>
              </a:rPr>
              <a:t>Monaco Editor – </a:t>
            </a:r>
            <a:r>
              <a:rPr lang="ru-RU" sz="4000" dirty="0">
                <a:solidFill>
                  <a:srgbClr val="333F48"/>
                </a:solidFill>
              </a:rPr>
              <a:t>редактор из </a:t>
            </a:r>
            <a:r>
              <a:rPr lang="en-US" sz="4000" dirty="0">
                <a:solidFill>
                  <a:srgbClr val="333F48"/>
                </a:solidFill>
              </a:rPr>
              <a:t>VS Code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523492" y="908720"/>
            <a:ext cx="347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0D0D0D"/>
                </a:solidFill>
                <a:effectLst/>
                <a:latin typeface="Söhne"/>
              </a:rPr>
              <a:t>Полноценный редактор кода прямо в браузере, который будет комфортным для пользователей, знакомых с использованием VS Code, предоставляя им знакомый интерфейс и функциональность для эффективной работы.</a:t>
            </a:r>
            <a:endParaRPr lang="en-US" sz="2000" dirty="0"/>
          </a:p>
          <a:p>
            <a:r>
              <a:rPr lang="ru-RU" sz="2000" dirty="0"/>
              <a:t>Подсветка синтаксиса для всех языков.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3F945-7751-4B58-B04F-366FD10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" y="908720"/>
            <a:ext cx="7925981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63142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Около-</a:t>
            </a:r>
            <a:r>
              <a:rPr lang="en-US" sz="2000" dirty="0" err="1"/>
              <a:t>realtime</a:t>
            </a:r>
            <a:r>
              <a:rPr lang="ru-RU" sz="2000" dirty="0"/>
              <a:t> совместное</a:t>
            </a:r>
            <a:r>
              <a:rPr lang="en-US" sz="2000" dirty="0"/>
              <a:t> </a:t>
            </a:r>
            <a:r>
              <a:rPr lang="ru-RU" sz="20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Придите к лучшему решению </a:t>
            </a:r>
            <a:r>
              <a:rPr lang="ru-RU" sz="4000" u="sng" dirty="0">
                <a:solidFill>
                  <a:srgbClr val="333F48"/>
                </a:solidFill>
              </a:rPr>
              <a:t>совместно</a:t>
            </a:r>
            <a:endParaRPr lang="ru-RU" sz="16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9768408" cy="278153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Проведите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лайв-кодинг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Погружение в детали реализации</a:t>
            </a:r>
            <a:r>
              <a:rPr lang="ru-RU" sz="1600" dirty="0">
                <a:solidFill>
                  <a:srgbClr val="333F48"/>
                </a:solidFill>
              </a:rPr>
              <a:t>  </a:t>
            </a:r>
            <a:r>
              <a:rPr lang="ru-RU" sz="3600" dirty="0">
                <a:solidFill>
                  <a:srgbClr val="333F48"/>
                </a:solidFill>
              </a:rPr>
              <a:t>🤪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8C37BE-EF5B-4CEF-9CC4-6555B3C5D1A3}"/>
              </a:ext>
            </a:extLst>
          </p:cNvPr>
          <p:cNvSpPr txBox="1"/>
          <p:nvPr/>
        </p:nvSpPr>
        <p:spPr>
          <a:xfrm>
            <a:off x="695400" y="1484784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онлайн компилятор?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тестирование решений задач?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хранятся задачи?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задачу?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совместное редактирование?</a:t>
            </a:r>
          </a:p>
        </p:txBody>
      </p:sp>
      <p:cxnSp>
        <p:nvCxnSpPr>
          <p:cNvPr id="1029" name="Соединитель: изогнутый 1028">
            <a:extLst>
              <a:ext uri="{FF2B5EF4-FFF2-40B4-BE49-F238E27FC236}">
                <a16:creationId xmlns:a16="http://schemas.microsoft.com/office/drawing/2014/main" id="{1BE49506-BB88-4598-B067-A3BFD5E52427}"/>
              </a:ext>
            </a:extLst>
          </p:cNvPr>
          <p:cNvCxnSpPr>
            <a:cxnSpLocks/>
            <a:stCxn id="1035" idx="1"/>
          </p:cNvCxnSpPr>
          <p:nvPr/>
        </p:nvCxnSpPr>
        <p:spPr>
          <a:xfrm rot="10800000">
            <a:off x="5591945" y="1685182"/>
            <a:ext cx="3688307" cy="773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94122AB-5EDD-4703-AD68-6FCECC3F90EA}"/>
              </a:ext>
            </a:extLst>
          </p:cNvPr>
          <p:cNvSpPr txBox="1"/>
          <p:nvPr/>
        </p:nvSpPr>
        <p:spPr>
          <a:xfrm>
            <a:off x="9280251" y="2273766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Сначала с простого</a:t>
            </a:r>
          </a:p>
        </p:txBody>
      </p: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DB4F860F-7B35-480E-BACF-DC3ECC374303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6888091" y="2855848"/>
            <a:ext cx="2392161" cy="11614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7EFD5A4-E0BB-45CE-B6AE-7A12EFEA1ECF}"/>
              </a:ext>
            </a:extLst>
          </p:cNvPr>
          <p:cNvSpPr txBox="1"/>
          <p:nvPr/>
        </p:nvSpPr>
        <p:spPr>
          <a:xfrm>
            <a:off x="9280251" y="3832600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Потом посложнее</a:t>
            </a:r>
          </a:p>
        </p:txBody>
      </p:sp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45D20EC6-829E-45C6-A4E6-8BF5913B6205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>
            <a:off x="6816080" y="4581128"/>
            <a:ext cx="2520280" cy="13702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01E75D1-83B2-4B48-B351-E4F34B90053B}"/>
              </a:ext>
            </a:extLst>
          </p:cNvPr>
          <p:cNvSpPr txBox="1"/>
          <p:nvPr/>
        </p:nvSpPr>
        <p:spPr>
          <a:xfrm>
            <a:off x="9336360" y="5489689"/>
            <a:ext cx="266429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Немного про </a:t>
            </a:r>
            <a:r>
              <a:rPr lang="ru-RU" dirty="0" err="1"/>
              <a:t>фронтенд</a:t>
            </a:r>
            <a:r>
              <a:rPr lang="ru-RU" dirty="0"/>
              <a:t> напоследок, но возможно не успеем</a:t>
            </a:r>
          </a:p>
        </p:txBody>
      </p:sp>
    </p:spTree>
    <p:extLst>
      <p:ext uri="{BB962C8B-B14F-4D97-AF65-F5344CB8AC3E}">
        <p14:creationId xmlns:p14="http://schemas.microsoft.com/office/powerpoint/2010/main" val="17003572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Words>1152</Words>
  <Application>Microsoft Office PowerPoint</Application>
  <DocSecurity>0</DocSecurity>
  <PresentationFormat>Широкоэкранный</PresentationFormat>
  <Paragraphs>175</Paragraphs>
  <Slides>21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JetBrains Mono</vt:lpstr>
      <vt:lpstr>SB Sans Display Light</vt:lpstr>
      <vt:lpstr>SB Sans Display Regular</vt:lpstr>
      <vt:lpstr>SB Sans Display Semibold</vt:lpstr>
      <vt:lpstr>SB Sans Text Light</vt:lpstr>
      <vt:lpstr>SBSansDisplay-Light</vt:lpstr>
      <vt:lpstr>SBSansText-Light</vt:lpstr>
      <vt:lpstr>Söhne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База данных очень простая</vt:lpstr>
      <vt:lpstr>Пример junit.xml</vt:lpstr>
      <vt:lpstr>Как добавить новый язык?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Danil</cp:lastModifiedBy>
  <cp:revision>679</cp:revision>
  <dcterms:created xsi:type="dcterms:W3CDTF">2020-09-16T07:07:55Z</dcterms:created>
  <dcterms:modified xsi:type="dcterms:W3CDTF">2024-04-11T20:04:29Z</dcterms:modified>
  <cp:category/>
  <dc:identifier/>
  <cp:contentStatus/>
  <dc:language/>
  <cp:version/>
</cp:coreProperties>
</file>